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Montserrat" charset="0"/>
      <p:regular r:id="rId15"/>
    </p:embeddedFont>
    <p:embeddedFont>
      <p:font typeface="Montserrat" charset="0"/>
      <p:regular r:id="rId16"/>
    </p:embeddedFont>
    <p:embeddedFont>
      <p:font typeface="Montserrat" charset="0"/>
      <p:regular r:id="rId17"/>
    </p:embeddedFont>
    <p:embeddedFont>
      <p:font typeface="Montserrat" charset="0"/>
      <p:regular r:id="rId18"/>
    </p:embeddedFont>
    <p:embeddedFont>
      <p:font typeface="Heebo Light" charset="0"/>
      <p:regular r:id="rId19"/>
    </p:embeddedFont>
    <p:embeddedFont>
      <p:font typeface="Heebo Light" charset="0"/>
      <p:regular r:id="rId2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0580"/>
            <a:ext cx="7556421" cy="18602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Sistema de Gestión de Asistencia Universitaria Basado en Blockchain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938468"/>
            <a:ext cx="7556421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Transformando la excelencia académica mediante tecnología descentralizada.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479250"/>
            <a:ext cx="7556421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Autor: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Kevin Alejandro Torres Perera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5020032"/>
            <a:ext cx="7556421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Grupo: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C-211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5560814"/>
            <a:ext cx="7556421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Curso: 2024-2025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07" y="906661"/>
            <a:ext cx="4990267" cy="641615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036564"/>
            <a:ext cx="5379601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¿Por qué Blockchain?</a:t>
            </a:r>
            <a:endParaRPr lang="en-US" sz="3900" dirty="0"/>
          </a:p>
        </p:txBody>
      </p:sp>
      <p:sp>
        <p:nvSpPr>
          <p:cNvPr id="6" name="Text 2"/>
          <p:cNvSpPr/>
          <p:nvPr/>
        </p:nvSpPr>
        <p:spPr>
          <a:xfrm>
            <a:off x="6925032" y="3022521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Sistemas Manuales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6925032" y="3451741"/>
            <a:ext cx="6911578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indent="0" algn="l">
              <a:lnSpc>
                <a:spcPts val="2500"/>
              </a:lnSpc>
              <a:buFont typeface="Arial" panose="02080604020202020204" pitchFamily="34" charset="0"/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Frágiles, propensos a errores y pérdidas de datos.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6925032" y="4234339"/>
            <a:ext cx="2793802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Falta de Transparencia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6925032" y="4663559"/>
            <a:ext cx="6911578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Registros académicos poco confiables.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6925032" y="5446157"/>
            <a:ext cx="3265289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Desmotivación Estudiantil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6925032" y="5875377"/>
            <a:ext cx="6911578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Asistencia percibida como obligación sin incentivos.</a:t>
            </a:r>
            <a:endParaRPr lang="en-US" sz="1550" dirty="0"/>
          </a:p>
        </p:txBody>
      </p:sp>
      <p:sp>
        <p:nvSpPr>
          <p:cNvPr id="16" name="Oval 15"/>
          <p:cNvSpPr/>
          <p:nvPr/>
        </p:nvSpPr>
        <p:spPr>
          <a:xfrm>
            <a:off x="6280150" y="3249295"/>
            <a:ext cx="250825" cy="202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280150" y="4544060"/>
            <a:ext cx="250825" cy="202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280150" y="5673090"/>
            <a:ext cx="250825" cy="202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8899"/>
            <a:ext cx="4961811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Núcleo del Sistema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859875"/>
            <a:ext cx="6279356" cy="1624965"/>
          </a:xfrm>
          <a:prstGeom prst="roundRect">
            <a:avLst>
              <a:gd name="adj" fmla="val 513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2065853"/>
            <a:ext cx="4391501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+ Contratos Inteligentes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2574369"/>
            <a:ext cx="5867400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Registros inmutables en Ethereum.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99768" y="2961323"/>
            <a:ext cx="5867400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Asociación tridimensional: Profesor + Estudiante + Fecha.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93790" y="3683198"/>
            <a:ext cx="6279356" cy="1942505"/>
          </a:xfrm>
          <a:prstGeom prst="roundRect">
            <a:avLst>
              <a:gd name="adj" fmla="val 429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99768" y="3889177"/>
            <a:ext cx="2802493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Validación Automática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999768" y="4397693"/>
            <a:ext cx="5867400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Elimina duplicados.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999768" y="4784646"/>
            <a:ext cx="5867400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Rechaza datos inconsistentes (fechas inválidas, usuarios no autorizados).</a:t>
            </a:r>
            <a:endParaRPr lang="en-US" sz="15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1859875"/>
            <a:ext cx="6279356" cy="429637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64874" y="6379488"/>
            <a:ext cx="627935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sistema opera con Ethereum para registros inmutables y validación automática, eliminando duplicados y datos inconsistentes. Es compatible con infraestructuras limitadas gracias a Hardhat Network.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856"/>
            <a:ext cx="7176611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Tokenización de la Asistencia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836295" y="3932277"/>
            <a:ext cx="3799523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Vinculación con Recompensas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4361498"/>
            <a:ext cx="3842028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Tokens canjeables por tutorías, materiales especializados o convocatorias extraordinarias.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544" y="4162961"/>
            <a:ext cx="296942" cy="3711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5284" y="2875359"/>
            <a:ext cx="2488287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Cambio Conductual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895284" y="3304580"/>
            <a:ext cx="3941326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 asistencia se transforma de obligación a inversión académica.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440" y="3211890"/>
            <a:ext cx="296942" cy="3711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895284" y="5306735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Círculo Virtuoso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895284" y="5735955"/>
            <a:ext cx="3941326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Esfuerzo → reconocimiento → oportunidades.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667" y="5938064"/>
            <a:ext cx="296942" cy="3711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4446"/>
            <a:ext cx="6191369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Eficiencia y Confiabilidad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25422"/>
            <a:ext cx="6279356" cy="429637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64874" y="2425422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288" y="2462629"/>
            <a:ext cx="297656" cy="3720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209717" y="2493645"/>
            <a:ext cx="2658904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Reducción de Errores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8209717" y="3002161"/>
            <a:ext cx="5634514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Elimina manipulación de registros en papel y certifica datos automáticamente.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7564874" y="4034076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288" y="4071283"/>
            <a:ext cx="297656" cy="3720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09717" y="4102298"/>
            <a:ext cx="4074557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Separación de responsabilidades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8209717" y="4610814"/>
            <a:ext cx="5634514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personal académico se enfoca en pedagogía, no en burocracia.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7564874" y="5642729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288" y="5679936"/>
            <a:ext cx="297656" cy="37207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209717" y="5710952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Precisión Histórica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8209717" y="6219468"/>
            <a:ext cx="5634514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Trazabilidad completa de cada asistencia.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52932"/>
            <a:ext cx="7556421" cy="12401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Construyendo Confianza Institucional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090743"/>
            <a:ext cx="496133" cy="496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7930" y="3208496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Verificación Pública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537930" y="3637717"/>
            <a:ext cx="6812280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Cualquier interesado puede auditar registros vía eventos descentralizados.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51390"/>
            <a:ext cx="496133" cy="4961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37930" y="4569143"/>
            <a:ext cx="3605332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Empoderamiento Estudiantil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537930" y="4998363"/>
            <a:ext cx="6812280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Acceso autónomo al historial completo de asistencias.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12036"/>
            <a:ext cx="496133" cy="4961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37930" y="5929789"/>
            <a:ext cx="2609374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Equidad Garantizada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537930" y="6359009"/>
            <a:ext cx="6812280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Reconocimiento meritocrático e imparcial, esencial en el contexto cubano.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539710"/>
            <a:ext cx="4907280" cy="6134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Valor Estratégico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85098" y="1624013"/>
            <a:ext cx="6290667" cy="9422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sistema resuelve problemas operativos y pedagógicos simultáneamente, ofreciendo un bajo costo de operación en infraestructuras básicas y un mantenimiento sostenible.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85098" y="2742843"/>
            <a:ext cx="6290667" cy="6281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Transforma el esfuerzo diario en capital académico tangible, impulsando la excelencia educativa.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2255" y="1668185"/>
            <a:ext cx="6290667" cy="4304109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85098" y="6511885"/>
            <a:ext cx="3426023" cy="245269"/>
          </a:xfrm>
          <a:prstGeom prst="roundRect">
            <a:avLst>
              <a:gd name="adj" fmla="val 3361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8" y="6511885"/>
            <a:ext cx="3426023" cy="24526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358283" y="6511885"/>
            <a:ext cx="616625" cy="2452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100%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785098" y="7002423"/>
            <a:ext cx="3118842" cy="3067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Resolución de Problemas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785098" y="7426881"/>
            <a:ext cx="4189809" cy="3140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Operativos y pedagógicos.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5220176" y="6511885"/>
            <a:ext cx="3527703" cy="245269"/>
          </a:xfrm>
          <a:prstGeom prst="roundRect">
            <a:avLst>
              <a:gd name="adj" fmla="val 3361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176" y="6511885"/>
            <a:ext cx="3174921" cy="24526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895040" y="6511885"/>
            <a:ext cx="515064" cy="2452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90%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5220176" y="7002423"/>
            <a:ext cx="2567226" cy="3067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Reducción de Costos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5220176" y="7426881"/>
            <a:ext cx="4189928" cy="3140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Operable en infraestructuras básicas.</a:t>
            </a:r>
            <a:endParaRPr lang="en-US" sz="1500" dirty="0"/>
          </a:p>
        </p:txBody>
      </p:sp>
      <p:sp>
        <p:nvSpPr>
          <p:cNvPr id="16" name="Shape 11"/>
          <p:cNvSpPr/>
          <p:nvPr/>
        </p:nvSpPr>
        <p:spPr>
          <a:xfrm>
            <a:off x="9655373" y="6511885"/>
            <a:ext cx="3520440" cy="245269"/>
          </a:xfrm>
          <a:prstGeom prst="roundRect">
            <a:avLst>
              <a:gd name="adj" fmla="val 3361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373" y="6511885"/>
            <a:ext cx="2816304" cy="24526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3322975" y="6511885"/>
            <a:ext cx="522208" cy="2452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80%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9655373" y="7002423"/>
            <a:ext cx="3192185" cy="3067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Transformación Educativa</a:t>
            </a:r>
            <a:endParaRPr lang="en-US" sz="1900" dirty="0"/>
          </a:p>
        </p:txBody>
      </p:sp>
      <p:sp>
        <p:nvSpPr>
          <p:cNvPr id="20" name="Text 14"/>
          <p:cNvSpPr/>
          <p:nvPr/>
        </p:nvSpPr>
        <p:spPr>
          <a:xfrm>
            <a:off x="9655373" y="7426881"/>
            <a:ext cx="4189809" cy="3140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Esfuerzo diario en capital académico.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8586"/>
            <a:ext cx="5406390" cy="6200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 Punto de Inflexión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1986320"/>
            <a:ext cx="198358" cy="1190744"/>
          </a:xfrm>
          <a:prstGeom prst="roundRect">
            <a:avLst>
              <a:gd name="adj" fmla="val 4202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90506" y="2184678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Logros Clave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190506" y="2613898"/>
            <a:ext cx="7159704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Erradicación de errores manuales.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91446" y="3325892"/>
            <a:ext cx="198358" cy="1190744"/>
          </a:xfrm>
          <a:prstGeom prst="roundRect">
            <a:avLst>
              <a:gd name="adj" fmla="val 4202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88162" y="3524250"/>
            <a:ext cx="2718197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Transparencia Radical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488162" y="3953470"/>
            <a:ext cx="6862048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Aumento de la motivación estudiantil.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389102" y="4665464"/>
            <a:ext cx="198358" cy="1190744"/>
          </a:xfrm>
          <a:prstGeom prst="roundRect">
            <a:avLst>
              <a:gd name="adj" fmla="val 4202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785818" y="4863822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Recursos Docentes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785818" y="5293043"/>
            <a:ext cx="6564392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Liberación para enfoque pedagógico.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91446" y="6302693"/>
            <a:ext cx="7258764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"Más que una herramienta: un ecosistema educativo alineado con equidad, excelencia y compromiso social."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93790" y="6079450"/>
            <a:ext cx="22860" cy="1081564"/>
          </a:xfrm>
          <a:prstGeom prst="rect">
            <a:avLst/>
          </a:prstGeom>
          <a:solidFill>
            <a:srgbClr val="481C9E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2481</Words>
  <Application>WPS Presentation</Application>
  <PresentationFormat>On-screen Show (16:9)</PresentationFormat>
  <Paragraphs>122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7" baseType="lpstr">
      <vt:lpstr>Arial</vt:lpstr>
      <vt:lpstr>SimSun</vt:lpstr>
      <vt:lpstr>Wingdings</vt:lpstr>
      <vt:lpstr>Montserrat</vt:lpstr>
      <vt:lpstr>Montserrat</vt:lpstr>
      <vt:lpstr>Montserrat</vt:lpstr>
      <vt:lpstr>Heebo Light</vt:lpstr>
      <vt:lpstr>Heebo Light</vt:lpstr>
      <vt:lpstr>Heebo Light</vt:lpstr>
      <vt:lpstr>Heebo Bold</vt:lpstr>
      <vt:lpstr>Heebo Bold</vt:lpstr>
      <vt:lpstr>Heebo Bold</vt:lpstr>
      <vt:lpstr>URW Bookman</vt:lpstr>
      <vt:lpstr>Calibri</vt:lpstr>
      <vt:lpstr>DejaVu Sans</vt:lpstr>
      <vt:lpstr>微软雅黑</vt:lpstr>
      <vt:lpstr>Droid Sans Fallback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kevin</cp:lastModifiedBy>
  <cp:revision>2</cp:revision>
  <dcterms:created xsi:type="dcterms:W3CDTF">2025-06-19T07:58:49Z</dcterms:created>
  <dcterms:modified xsi:type="dcterms:W3CDTF">2025-06-19T07:58:49Z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